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2" r:id="rId5"/>
    <p:sldId id="271" r:id="rId6"/>
    <p:sldId id="275" r:id="rId7"/>
    <p:sldId id="273" r:id="rId8"/>
    <p:sldId id="274" r:id="rId9"/>
    <p:sldId id="256" r:id="rId10"/>
    <p:sldId id="264" r:id="rId11"/>
    <p:sldId id="265" r:id="rId12"/>
    <p:sldId id="266" r:id="rId13"/>
    <p:sldId id="259" r:id="rId14"/>
    <p:sldId id="257" r:id="rId15"/>
    <p:sldId id="263" r:id="rId16"/>
    <p:sldId id="258" r:id="rId17"/>
    <p:sldId id="260" r:id="rId18"/>
    <p:sldId id="262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868CCE3B-0BC1-45F9-B792-6C1CD11EB596}"/>
    <pc:docChg chg="modSld">
      <pc:chgData name="Oppenheim, Tomas" userId="7bbdd6b4-1f3d-4fdd-ac21-d8c716941374" providerId="ADAL" clId="{868CCE3B-0BC1-45F9-B792-6C1CD11EB596}" dt="2025-10-23T16:49:24.766" v="0" actId="14100"/>
      <pc:docMkLst>
        <pc:docMk/>
      </pc:docMkLst>
      <pc:sldChg chg="modSp mod">
        <pc:chgData name="Oppenheim, Tomas" userId="7bbdd6b4-1f3d-4fdd-ac21-d8c716941374" providerId="ADAL" clId="{868CCE3B-0BC1-45F9-B792-6C1CD11EB596}" dt="2025-10-23T16:49:24.766" v="0" actId="14100"/>
        <pc:sldMkLst>
          <pc:docMk/>
          <pc:sldMk cId="2313388980" sldId="263"/>
        </pc:sldMkLst>
        <pc:spChg chg="mod">
          <ac:chgData name="Oppenheim, Tomas" userId="7bbdd6b4-1f3d-4fdd-ac21-d8c716941374" providerId="ADAL" clId="{868CCE3B-0BC1-45F9-B792-6C1CD11EB596}" dt="2025-10-23T16:49:24.766" v="0" actId="14100"/>
          <ac:spMkLst>
            <pc:docMk/>
            <pc:sldMk cId="2313388980" sldId="263"/>
            <ac:spMk id="12" creationId="{95326D54-97BD-9649-964D-5584A291E6E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617D-D433-4674-1DF5-5AD1B0EBD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EDAC8-EF6B-9CF5-9630-2F86EB352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743AC-19E9-8719-256F-979B1F5D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8398B-46EF-06C7-4AAA-75575B785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631A6-5E46-27A1-0AA8-657A26BB9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42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C9671-1EF3-4325-9236-C7D7342E9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BD0A3-506F-F4AB-C57D-F5D165CB7D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3DD99-CEDF-CBF6-57FE-164664EF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3F9E0-FF4F-DF97-FD73-D92AD3601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E9DD9-DFD2-35C2-54BB-200D53FD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3C2E28-8A08-5B6B-1511-B805E1862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859A3-FA9E-D097-83E3-FF01253CA7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D1C23-F886-54BB-0C96-9D944023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24A01-0E12-1F12-47EB-BF47BE3C8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7F2C9-0D08-8DA4-2F7A-CDF5A2D21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64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DC0DE-8EE9-BCF2-27D4-713C0AB0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327E-6DC4-45AE-F59A-2316268C2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49289-B810-DAB9-7307-315096B1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07662-394B-FFB4-1E1C-6C63E054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2D379-4F9C-F60D-70EC-1703B57FB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0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8A4BB-E1BB-DA4D-600E-DF8A34D73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64E8A-8DE7-2C26-90B7-057618D4E4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913CD-9ADF-B2EA-43BC-81BF99C68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C3C5A-14BC-F820-6D6E-D60C96BCA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4D123-081C-C213-ED03-17939D53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040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223A-C8AE-E9E8-9880-8F19DFE7E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42F4F-61A0-CCB1-3BC8-11DE7F2CA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7DB4E1-F716-54A5-7982-F3899AB542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90CD6-E05E-E496-B4F0-FEB48931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FEA6A-4088-080F-B670-EDC346FAE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D3A6C-3978-200D-8B26-1FC0E379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9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F32CC-3294-CF42-BC79-C7123E5EC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7414C-63C7-54C1-A868-FFEF46594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F52816-7A77-A8FD-087C-A7B1444A6D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70B01B-28FB-3C10-C978-79419590F3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F8C35-E860-BE5C-7A4D-A5DDBAA29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A233E-2C4A-2326-8CBE-468EEA8F3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F819B8-5FB0-ACCC-ED7F-E7150C3C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482876-BA84-2DEA-4A03-57391D2D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31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8ED69-410F-8350-72E8-207BED9C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ECEFF-50C4-1D67-AE7D-C1DA94D13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04A44-68F6-C492-06E7-FE8E29E2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3056B-7DEE-2177-6C6F-D2F3BEECA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2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068693-FA1C-68A2-6636-2C5FB405E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990F2-F8DA-FA6A-FAA8-85BD71E5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5F31-EF36-F7CB-22E3-6CEEA0A03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1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6B8C-68E1-5A98-7925-84A6B185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E64B3-07A0-4FE6-6487-64DADDD59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C315BA-1D75-8D34-B823-46D983F7F2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B8503-24FA-C368-460E-6BB31AEB8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EB236-DF27-84D8-8311-FA72047C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AF97D-70D0-7E29-02FB-D717DE909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5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D3649-FDF6-611A-D594-13C48CECC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2D6B93-309D-BE90-B670-D8763EBB44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CB9489-3498-BF2C-C478-8955204DE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102D6-28F6-B952-F7E8-FA26403E1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2E218-6A8F-7248-5366-48831EFA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5DB43-CC06-61C6-B00D-A749EA2F8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53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CB0D42-A443-9E04-253D-56C44EA19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378C5-1D77-34B8-1971-21C58742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DA201-9362-B725-A6F8-4A3CCF7B1E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88EA67-1E22-42A7-95D1-EBB12C3ABA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36FA0-3886-77B9-F7AB-93DD855B5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0D2EE-9BC7-B7AF-0261-E0D0FC3FB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CBE9A2-1BCC-49BF-9F6A-D28BB46D1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3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80.png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FE51A-A993-31F0-EC61-AE83E895A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03CDE-0DB5-6251-A3F9-1B11C2DB68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9/22/2025</a:t>
            </a:r>
          </a:p>
        </p:txBody>
      </p:sp>
    </p:spTree>
    <p:extLst>
      <p:ext uri="{BB962C8B-B14F-4D97-AF65-F5344CB8AC3E}">
        <p14:creationId xmlns:p14="http://schemas.microsoft.com/office/powerpoint/2010/main" val="2452121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019A6F-31FA-9B67-1A3B-BBEF76E56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49" y="2179872"/>
            <a:ext cx="9506774" cy="32464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9BE3F-6BF2-8075-186E-7897E39D636E}"/>
              </a:ext>
            </a:extLst>
          </p:cNvPr>
          <p:cNvSpPr txBox="1"/>
          <p:nvPr/>
        </p:nvSpPr>
        <p:spPr>
          <a:xfrm>
            <a:off x="2169622" y="1523908"/>
            <a:ext cx="333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</a:t>
            </a:r>
            <a:r>
              <a:rPr lang="en-US" b="1" dirty="0" err="1"/>
              <a:t>Autobender</a:t>
            </a:r>
            <a:r>
              <a:rPr lang="en-US" b="1" dirty="0"/>
              <a:t> Strain Calibration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35ACCA-180C-3102-0C52-97C90CB7327C}"/>
              </a:ext>
            </a:extLst>
          </p:cNvPr>
          <p:cNvSpPr txBox="1"/>
          <p:nvPr/>
        </p:nvSpPr>
        <p:spPr>
          <a:xfrm>
            <a:off x="6684820" y="1523908"/>
            <a:ext cx="38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Hand on Autodender Strain Calibration </a:t>
            </a:r>
          </a:p>
        </p:txBody>
      </p:sp>
    </p:spTree>
    <p:extLst>
      <p:ext uri="{BB962C8B-B14F-4D97-AF65-F5344CB8AC3E}">
        <p14:creationId xmlns:p14="http://schemas.microsoft.com/office/powerpoint/2010/main" val="342733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67B8D-7595-2F13-0635-97046E56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9" y="2062969"/>
            <a:ext cx="10021161" cy="35689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1776BE-A4B3-0BEE-87C1-51D53194B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IMU’s on </a:t>
            </a:r>
            <a:r>
              <a:rPr lang="en-US" dirty="0" err="1"/>
              <a:t>Autobender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13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879B4D-7126-46A2-5E8D-7D365B8D9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21" y="1939530"/>
            <a:ext cx="8116003" cy="45533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434DAE-0AB9-FCEB-DFB7-566E4038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IMU’s on </a:t>
            </a:r>
            <a:r>
              <a:rPr lang="en-US" dirty="0" err="1"/>
              <a:t>Autobender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62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C42EB-A3A7-5562-C896-49D7F7BD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677" y="1371083"/>
            <a:ext cx="9922355" cy="40363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1158B8-AC37-B8D3-0E0E-D0FD9A4EF02A}"/>
              </a:ext>
            </a:extLst>
          </p:cNvPr>
          <p:cNvSpPr txBox="1"/>
          <p:nvPr/>
        </p:nvSpPr>
        <p:spPr>
          <a:xfrm>
            <a:off x="2107277" y="465513"/>
            <a:ext cx="333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</a:t>
            </a:r>
            <a:r>
              <a:rPr lang="en-US" b="1" dirty="0" err="1"/>
              <a:t>Autobender</a:t>
            </a:r>
            <a:r>
              <a:rPr lang="en-US" b="1" dirty="0"/>
              <a:t> Strain Calibration Curve Fit of Raw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9B64D-40CB-19B4-0165-B77103915B83}"/>
              </a:ext>
            </a:extLst>
          </p:cNvPr>
          <p:cNvSpPr txBox="1"/>
          <p:nvPr/>
        </p:nvSpPr>
        <p:spPr>
          <a:xfrm>
            <a:off x="6798426" y="465512"/>
            <a:ext cx="3895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Hand on Autodender Strain Calibration </a:t>
            </a:r>
          </a:p>
          <a:p>
            <a:pPr algn="ctr"/>
            <a:r>
              <a:rPr lang="en-US" b="1" dirty="0"/>
              <a:t>Curve Fit of Raw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C76971-902F-087E-B72F-3317B635429F}"/>
              </a:ext>
            </a:extLst>
          </p:cNvPr>
          <p:cNvSpPr txBox="1"/>
          <p:nvPr/>
        </p:nvSpPr>
        <p:spPr>
          <a:xfrm>
            <a:off x="1151313" y="5669280"/>
            <a:ext cx="10278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not including data between </a:t>
            </a:r>
            <a:r>
              <a:rPr lang="en-US" dirty="0" err="1"/>
              <a:t>autobender</a:t>
            </a:r>
            <a:r>
              <a:rPr lang="en-US" dirty="0"/>
              <a:t> jumps (data recorded continuously, unlike </a:t>
            </a:r>
            <a:r>
              <a:rPr lang="en-US" dirty="0" err="1"/>
              <a:t>autobender</a:t>
            </a:r>
            <a:r>
              <a:rPr lang="en-US" dirty="0"/>
              <a:t> studies last year where data only recorded every 15 </a:t>
            </a:r>
            <a:r>
              <a:rPr lang="en-US" dirty="0" err="1"/>
              <a:t>degs</a:t>
            </a:r>
            <a:r>
              <a:rPr lang="en-US" dirty="0"/>
              <a:t>), curve fit improves drastically.</a:t>
            </a:r>
          </a:p>
        </p:txBody>
      </p:sp>
    </p:spTree>
    <p:extLst>
      <p:ext uri="{BB962C8B-B14F-4D97-AF65-F5344CB8AC3E}">
        <p14:creationId xmlns:p14="http://schemas.microsoft.com/office/powerpoint/2010/main" val="339004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9198CD-4C67-387D-0E86-4C6820C48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345" y="1387165"/>
            <a:ext cx="7890572" cy="5287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5BCFC-C6B8-6E8F-DB99-DD2E9E0BA950}"/>
              </a:ext>
            </a:extLst>
          </p:cNvPr>
          <p:cNvSpPr txBox="1"/>
          <p:nvPr/>
        </p:nvSpPr>
        <p:spPr>
          <a:xfrm>
            <a:off x="192089" y="290946"/>
            <a:ext cx="12203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Autobender</a:t>
            </a:r>
            <a:r>
              <a:rPr lang="en-US" sz="2400" b="1" dirty="0"/>
              <a:t> Norm 0 to 1 model used to fit  Hand Norm 0 to 1 Data, as in previous data</a:t>
            </a:r>
          </a:p>
        </p:txBody>
      </p:sp>
    </p:spTree>
    <p:extLst>
      <p:ext uri="{BB962C8B-B14F-4D97-AF65-F5344CB8AC3E}">
        <p14:creationId xmlns:p14="http://schemas.microsoft.com/office/powerpoint/2010/main" val="103446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58DECE-E944-73FB-3B33-7243D697A5AC}"/>
                  </a:ext>
                </a:extLst>
              </p:cNvPr>
              <p:cNvSpPr txBox="1"/>
              <p:nvPr/>
            </p:nvSpPr>
            <p:spPr>
              <a:xfrm>
                <a:off x="802179" y="1283902"/>
                <a:ext cx="10403378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𝒊𝒏𝒊𝒕𝒊𝒂𝒍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𝒓𝒆𝒔𝒊𝒔𝒕𝒂𝒏𝒄𝒆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58DECE-E944-73FB-3B33-7243D697A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79" y="1283902"/>
                <a:ext cx="10403378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F8F30-8824-DD5F-8F1D-5B0702E26D69}"/>
                  </a:ext>
                </a:extLst>
              </p:cNvPr>
              <p:cNvSpPr txBox="1"/>
              <p:nvPr/>
            </p:nvSpPr>
            <p:spPr>
              <a:xfrm>
                <a:off x="1394979" y="417140"/>
                <a:ext cx="10005926" cy="610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𝜶𝜽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𝒘𝒉𝒆𝒓𝒆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sz="18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𝒄</m:t>
                          </m:r>
                        </m:num>
                        <m:den>
                          <m:r>
                            <a:rPr lang="en-US" sz="18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𝒆𝒑𝒔𝒊𝒍𝒐𝒏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𝒔𝒕𝒓𝒂𝒊𝒏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𝒐𝒓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1800" b="1" i="0" smtClean="0">
                              <a:latin typeface="Cambria Math" panose="02040503050406030204" pitchFamily="18" charset="0"/>
                            </a:rPr>
                            <m:t>𝐋</m:t>
                          </m:r>
                        </m:den>
                      </m:f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𝐜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𝐤𝐧𝐮𝐜𝐤𝐥𝐞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𝐫𝐚𝐝𝐢𝐮𝐬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𝐋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𝐬𝐚𝐦𝐩𝐥𝐞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𝐥𝐞𝐧𝐠𝐭𝐡</m:t>
                      </m:r>
                    </m:oMath>
                  </m:oMathPara>
                </a14:m>
                <a:endParaRPr 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F8F30-8824-DD5F-8F1D-5B0702E26D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4979" y="417140"/>
                <a:ext cx="10005926" cy="610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5F5C25E-EE46-42E6-B123-BB988453BB1D}"/>
              </a:ext>
            </a:extLst>
          </p:cNvPr>
          <p:cNvSpPr txBox="1"/>
          <p:nvPr/>
        </p:nvSpPr>
        <p:spPr>
          <a:xfrm>
            <a:off x="5638107" y="2971800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b="0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54B66A-E8D2-AFD1-0782-3D0AEDA5E07C}"/>
                  </a:ext>
                </a:extLst>
              </p:cNvPr>
              <p:cNvSpPr txBox="1"/>
              <p:nvPr/>
            </p:nvSpPr>
            <p:spPr>
              <a:xfrm>
                <a:off x="3246350" y="2249270"/>
                <a:ext cx="5515036" cy="100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𝒏𝒐𝒓</m:t>
                      </m:r>
                      <m:sSub>
                        <m:sSubPr>
                          <m:ctrlP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  <m: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𝒎𝒊𝒏</m:t>
                              </m:r>
                            </m:sub>
                          </m:sSub>
                        </m:den>
                      </m:f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𝜶𝝅</m:t>
                                          </m:r>
                                        </m:num>
                                        <m:den>
                                          <m: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sup/>
                          </m:sSup>
                        </m:num>
                        <m:den>
                          <m:f>
                            <m:f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𝜶𝝅</m:t>
                                  </m:r>
                                </m:num>
                                <m:den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b="1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54B66A-E8D2-AFD1-0782-3D0AEDA5E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350" y="2249270"/>
                <a:ext cx="5515036" cy="10098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03AB5-5A00-A374-09C4-341B6361B9FC}"/>
                  </a:ext>
                </a:extLst>
              </p:cNvPr>
              <p:cNvSpPr txBox="1"/>
              <p:nvPr/>
            </p:nvSpPr>
            <p:spPr>
              <a:xfrm>
                <a:off x="3217344" y="3429000"/>
                <a:ext cx="3529941" cy="868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𝒏𝒐𝒓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03AB5-5A00-A374-09C4-341B6361B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44" y="3429000"/>
                <a:ext cx="3529941" cy="868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26D54-97BD-9649-964D-5584A291E6EA}"/>
                  </a:ext>
                </a:extLst>
              </p:cNvPr>
              <p:cNvSpPr txBox="1"/>
              <p:nvPr/>
            </p:nvSpPr>
            <p:spPr>
              <a:xfrm>
                <a:off x="3217344" y="4733125"/>
                <a:ext cx="3529941" cy="7230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𝒏𝒐𝒓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@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𝒎𝒂𝒙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326D54-97BD-9649-964D-5584A291E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7344" y="4733125"/>
                <a:ext cx="3529941" cy="7230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38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F48B2F-89C2-1C43-2BDD-D79E10CC8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03" y="1865935"/>
            <a:ext cx="5723116" cy="3867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0817F6-E30D-E960-927A-46AF24D4D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51" y="1999524"/>
            <a:ext cx="5782971" cy="35973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E21A19-5598-3DEF-D0A4-F8F6D822D2F2}"/>
              </a:ext>
            </a:extLst>
          </p:cNvPr>
          <p:cNvSpPr txBox="1"/>
          <p:nvPr/>
        </p:nvSpPr>
        <p:spPr>
          <a:xfrm>
            <a:off x="1125008" y="322694"/>
            <a:ext cx="1040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Theoretical Model used To Fit </a:t>
            </a:r>
            <a:r>
              <a:rPr lang="en-US" sz="2400" b="1" dirty="0" err="1"/>
              <a:t>Autobender</a:t>
            </a:r>
            <a:r>
              <a:rPr lang="en-US" sz="2400" b="1" dirty="0"/>
              <a:t> (Left) and Hand (Right)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503F4B-694E-900A-1ED4-BC05F95E5FE8}"/>
              </a:ext>
            </a:extLst>
          </p:cNvPr>
          <p:cNvSpPr txBox="1"/>
          <p:nvPr/>
        </p:nvSpPr>
        <p:spPr>
          <a:xfrm>
            <a:off x="1792251" y="1068775"/>
            <a:ext cx="3337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</a:t>
            </a:r>
            <a:r>
              <a:rPr lang="en-US" b="1" dirty="0" err="1"/>
              <a:t>Autobender</a:t>
            </a:r>
            <a:r>
              <a:rPr lang="en-US" b="1" dirty="0"/>
              <a:t> Theor Curve Fit of Raw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39FCF4-E110-424E-546E-C60753572157}"/>
              </a:ext>
            </a:extLst>
          </p:cNvPr>
          <p:cNvSpPr txBox="1"/>
          <p:nvPr/>
        </p:nvSpPr>
        <p:spPr>
          <a:xfrm>
            <a:off x="7208910" y="1062405"/>
            <a:ext cx="3895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Hand on Autodender Theor </a:t>
            </a:r>
          </a:p>
          <a:p>
            <a:pPr algn="ctr"/>
            <a:r>
              <a:rPr lang="en-US" b="1" dirty="0"/>
              <a:t>Curve Fit of Raw Data</a:t>
            </a:r>
          </a:p>
        </p:txBody>
      </p:sp>
    </p:spTree>
    <p:extLst>
      <p:ext uri="{BB962C8B-B14F-4D97-AF65-F5344CB8AC3E}">
        <p14:creationId xmlns:p14="http://schemas.microsoft.com/office/powerpoint/2010/main" val="3491786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BE491B-656F-3B54-68B8-2729B6D67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263" y="1353861"/>
            <a:ext cx="6110132" cy="415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D0AB9-BEAC-6FE4-5B65-74B262D1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4973D-8672-6C10-0413-412627FA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47" y="2870498"/>
            <a:ext cx="9525825" cy="3810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C89B9-A5B7-66F5-A6FF-0229C07057BC}"/>
              </a:ext>
            </a:extLst>
          </p:cNvPr>
          <p:cNvSpPr txBox="1"/>
          <p:nvPr/>
        </p:nvSpPr>
        <p:spPr>
          <a:xfrm>
            <a:off x="2328871" y="648065"/>
            <a:ext cx="3337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Predicted Angle Based on Measured Knuckle Radius</a:t>
            </a:r>
          </a:p>
          <a:p>
            <a:pPr algn="ctr"/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E745CE-DB4C-B14B-2629-DA7C587F2F34}"/>
              </a:ext>
            </a:extLst>
          </p:cNvPr>
          <p:cNvSpPr txBox="1"/>
          <p:nvPr/>
        </p:nvSpPr>
        <p:spPr>
          <a:xfrm>
            <a:off x="6818115" y="1704109"/>
            <a:ext cx="333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Abs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DC3ABD-34AC-C5E0-7416-DA7A4D68F699}"/>
              </a:ext>
            </a:extLst>
          </p:cNvPr>
          <p:cNvSpPr txBox="1"/>
          <p:nvPr/>
        </p:nvSpPr>
        <p:spPr>
          <a:xfrm>
            <a:off x="598516" y="1162734"/>
            <a:ext cx="1084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raw </a:t>
            </a:r>
            <a:r>
              <a:rPr lang="en-US" dirty="0" err="1"/>
              <a:t>adc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1B0D4B9-BCBB-8398-86F7-29C60948C19E}"/>
              </a:ext>
            </a:extLst>
          </p:cNvPr>
          <p:cNvCxnSpPr/>
          <p:nvPr/>
        </p:nvCxnSpPr>
        <p:spPr>
          <a:xfrm>
            <a:off x="1533698" y="1704109"/>
            <a:ext cx="407643" cy="3283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3A7012-5091-241B-0447-D61E633FADD7}"/>
              </a:ext>
            </a:extLst>
          </p:cNvPr>
          <p:cNvSpPr txBox="1"/>
          <p:nvPr/>
        </p:nvSpPr>
        <p:spPr>
          <a:xfrm>
            <a:off x="5797840" y="1139752"/>
            <a:ext cx="1251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Measured Radius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79B004-9D2C-066A-A088-B666D87192B8}"/>
              </a:ext>
            </a:extLst>
          </p:cNvPr>
          <p:cNvCxnSpPr>
            <a:cxnSpLocks/>
          </p:cNvCxnSpPr>
          <p:nvPr/>
        </p:nvCxnSpPr>
        <p:spPr>
          <a:xfrm flipH="1">
            <a:off x="5033356" y="1338349"/>
            <a:ext cx="806335" cy="511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31E059-194E-4C7B-26FB-0C4643460BB2}"/>
                  </a:ext>
                </a:extLst>
              </p:cNvPr>
              <p:cNvSpPr txBox="1"/>
              <p:nvPr/>
            </p:nvSpPr>
            <p:spPr>
              <a:xfrm>
                <a:off x="793864" y="1669866"/>
                <a:ext cx="5965421" cy="1102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𝒏𝒐𝒓</m:t>
                      </m:r>
                      <m:sSub>
                        <m:sSubPr>
                          <m:ctrlP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𝒐</m:t>
                          </m:r>
                          <m: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𝜶𝝅</m:t>
                                          </m:r>
                                        </m:num>
                                        <m:den>
                                          <m:r>
                                            <a:rPr lang="en-US" b="1" i="1">
                                              <a:highlight>
                                                <a:srgbClr val="FFFF00"/>
                                              </a:highlight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  <m:sup/>
                          </m:sSup>
                        </m:num>
                        <m:den>
                          <m:f>
                            <m:f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</m:num>
                            <m:den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ctrlP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𝜶𝝅</m:t>
                                  </m:r>
                                </m:num>
                                <m:den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>
                                      <a:highlight>
                                        <a:srgbClr val="FFFF00"/>
                                      </a:highlight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highlight>
                                            <a:srgbClr val="FFFF00"/>
                                          </a:highlight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1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731E059-194E-4C7B-26FB-0C4643460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864" y="1669866"/>
                <a:ext cx="5965421" cy="1102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561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2BF9-6687-C25C-9799-ACAA3CE91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Trial of Bending Finger AFAP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A5C3D6-6909-79C7-7EF6-3029E0AA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9" y="1882515"/>
            <a:ext cx="8087202" cy="44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45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FCE1-3503-00DC-F727-BD63EE11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Completed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494E-5BF6-4A90-BB75-3DF6F5D91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Wrote code to acquire all ball bearing trial data, for 1</a:t>
            </a:r>
            <a:r>
              <a:rPr lang="en-US" baseline="30000" dirty="0"/>
              <a:t>st</a:t>
            </a:r>
            <a:r>
              <a:rPr lang="en-US" dirty="0"/>
              <a:t> application and 1</a:t>
            </a:r>
            <a:r>
              <a:rPr lang="en-US" baseline="30000" dirty="0"/>
              <a:t>st</a:t>
            </a:r>
            <a:r>
              <a:rPr lang="en-US" dirty="0"/>
              <a:t> reapplication (15 trials each) into one large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  <a:p>
            <a:pPr marL="971550" lvl="1" indent="-514350">
              <a:buAutoNum type="arabicPeriod"/>
            </a:pPr>
            <a:r>
              <a:rPr lang="en-US" dirty="0"/>
              <a:t>This code can be easily modified for all other tests such as beaker and slow to fast movement</a:t>
            </a:r>
          </a:p>
          <a:p>
            <a:pPr marL="1428750" lvl="2" indent="-514350">
              <a:buAutoNum type="arabicPeriod"/>
            </a:pPr>
            <a:r>
              <a:rPr lang="en-US" dirty="0"/>
              <a:t>One large </a:t>
            </a:r>
            <a:r>
              <a:rPr lang="en-US" dirty="0" err="1"/>
              <a:t>dataframe</a:t>
            </a:r>
            <a:r>
              <a:rPr lang="en-US" dirty="0"/>
              <a:t> for ADC strain data containing 15 trials of 1</a:t>
            </a:r>
            <a:r>
              <a:rPr lang="en-US" baseline="30000" dirty="0"/>
              <a:t>st</a:t>
            </a:r>
            <a:r>
              <a:rPr lang="en-US" dirty="0"/>
              <a:t> application and 15 trials of 1</a:t>
            </a:r>
            <a:r>
              <a:rPr lang="en-US" baseline="30000" dirty="0"/>
              <a:t>st</a:t>
            </a:r>
            <a:r>
              <a:rPr lang="en-US" dirty="0"/>
              <a:t> reapplication</a:t>
            </a:r>
          </a:p>
          <a:p>
            <a:pPr marL="1428750" lvl="2" indent="-514350">
              <a:buAutoNum type="arabicPeriod"/>
            </a:pPr>
            <a:r>
              <a:rPr lang="en-US" dirty="0"/>
              <a:t>One large </a:t>
            </a:r>
            <a:r>
              <a:rPr lang="en-US" dirty="0" err="1"/>
              <a:t>dataframe</a:t>
            </a:r>
            <a:r>
              <a:rPr lang="en-US" dirty="0"/>
              <a:t> for IMU data containing 15 trials of 1</a:t>
            </a:r>
            <a:r>
              <a:rPr lang="en-US" baseline="30000" dirty="0"/>
              <a:t>st</a:t>
            </a:r>
            <a:r>
              <a:rPr lang="en-US" dirty="0"/>
              <a:t> application and 15 trials of 1</a:t>
            </a:r>
            <a:r>
              <a:rPr lang="en-US" baseline="30000" dirty="0"/>
              <a:t>st</a:t>
            </a:r>
            <a:r>
              <a:rPr lang="en-US" dirty="0"/>
              <a:t> reapplication</a:t>
            </a:r>
          </a:p>
          <a:p>
            <a:pPr marL="514350" indent="-514350">
              <a:buAutoNum type="arabicPeriod"/>
            </a:pPr>
            <a:r>
              <a:rPr lang="en-US" dirty="0"/>
              <a:t>Used empirical quadratic curve fit of 1</a:t>
            </a:r>
            <a:r>
              <a:rPr lang="en-US" baseline="30000" dirty="0"/>
              <a:t>st</a:t>
            </a:r>
            <a:r>
              <a:rPr lang="en-US" dirty="0"/>
              <a:t> block calibration data to determine angles for strain sensor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56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FD18-5E10-084C-0CA8-0DE516039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3DCB-7723-B34C-AB08-16361D78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20B56-B729-9ECF-EBCD-D15F47F07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Compare Strain Angle data to Camera Data – Error Analysis</a:t>
            </a:r>
          </a:p>
          <a:p>
            <a:pPr marL="514350" indent="-514350">
              <a:buAutoNum type="arabicPeriod"/>
            </a:pPr>
            <a:r>
              <a:rPr lang="en-US" dirty="0"/>
              <a:t>Compare IMU angle data to Camera Data – Error Analysis</a:t>
            </a:r>
          </a:p>
          <a:p>
            <a:pPr marL="514350" indent="-514350">
              <a:buAutoNum type="arabicPeriod"/>
            </a:pPr>
            <a:r>
              <a:rPr lang="en-US" dirty="0"/>
              <a:t>Compute norm ROM for each participant</a:t>
            </a:r>
          </a:p>
          <a:p>
            <a:pPr marL="514350" indent="-514350">
              <a:buAutoNum type="arabicPeriod"/>
            </a:pPr>
            <a:r>
              <a:rPr lang="en-US" dirty="0"/>
              <a:t>Computer T2TV for each Participant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analysis should go quickly -&gt; 1 day once camera data is in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35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90A35-74FE-3827-080B-EBAACBAB9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A181-C091-367D-2CF8-CD281AEC6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Calibration Data -1</a:t>
            </a:r>
            <a:r>
              <a:rPr lang="en-US" baseline="30000" dirty="0"/>
              <a:t>st</a:t>
            </a:r>
            <a:r>
              <a:rPr lang="en-US" dirty="0"/>
              <a:t> Application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1497D-35F8-8F11-62F3-85496DFCC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722" y="3333403"/>
            <a:ext cx="4467100" cy="26850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C5C2D0-2691-E801-93D9-D42F4F2C966F}"/>
              </a:ext>
            </a:extLst>
          </p:cNvPr>
          <p:cNvSpPr txBox="1"/>
          <p:nvPr/>
        </p:nvSpPr>
        <p:spPr>
          <a:xfrm>
            <a:off x="4247802" y="1509578"/>
            <a:ext cx="406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Raw ADC Data and Quad Curve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6EA1C-103C-7A6C-3E2F-D2CAE097D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34" y="2436464"/>
            <a:ext cx="7412049" cy="2738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0DCD4-6372-131E-37DE-3361FCC98A0A}"/>
              </a:ext>
            </a:extLst>
          </p:cNvPr>
          <p:cNvSpPr txBox="1"/>
          <p:nvPr/>
        </p:nvSpPr>
        <p:spPr>
          <a:xfrm>
            <a:off x="1043247" y="2855421"/>
            <a:ext cx="73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deg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44BCF1-515E-A023-687D-821771983714}"/>
              </a:ext>
            </a:extLst>
          </p:cNvPr>
          <p:cNvSpPr txBox="1"/>
          <p:nvPr/>
        </p:nvSpPr>
        <p:spPr>
          <a:xfrm>
            <a:off x="1935479" y="3040087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22.5 deg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6F7AD5-6EFC-8378-F134-04971AE7DBC8}"/>
              </a:ext>
            </a:extLst>
          </p:cNvPr>
          <p:cNvSpPr txBox="1"/>
          <p:nvPr/>
        </p:nvSpPr>
        <p:spPr>
          <a:xfrm>
            <a:off x="2873432" y="3333403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45 deg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4283B-0D33-CDAB-AE60-B014E8402339}"/>
              </a:ext>
            </a:extLst>
          </p:cNvPr>
          <p:cNvSpPr txBox="1"/>
          <p:nvPr/>
        </p:nvSpPr>
        <p:spPr>
          <a:xfrm>
            <a:off x="4105858" y="4292137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67.5 deg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AA5D85-896A-D8F1-2256-4616CF931199}"/>
              </a:ext>
            </a:extLst>
          </p:cNvPr>
          <p:cNvSpPr txBox="1"/>
          <p:nvPr/>
        </p:nvSpPr>
        <p:spPr>
          <a:xfrm>
            <a:off x="5289037" y="4107471"/>
            <a:ext cx="111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 deg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6C6013-D838-5897-BAA1-84C88E1557AC}"/>
              </a:ext>
            </a:extLst>
          </p:cNvPr>
          <p:cNvSpPr txBox="1"/>
          <p:nvPr/>
        </p:nvSpPr>
        <p:spPr>
          <a:xfrm>
            <a:off x="8600210" y="2532255"/>
            <a:ext cx="3312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Visually acquired 500  consecutive points (row index)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BF4BFF-64A3-795A-85C3-71F94891FD69}"/>
              </a:ext>
            </a:extLst>
          </p:cNvPr>
          <p:cNvSpPr/>
          <p:nvPr/>
        </p:nvSpPr>
        <p:spPr>
          <a:xfrm>
            <a:off x="1392382" y="2709949"/>
            <a:ext cx="282633" cy="23691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020E3-173F-10D6-0F30-BFD6D98489F6}"/>
              </a:ext>
            </a:extLst>
          </p:cNvPr>
          <p:cNvSpPr/>
          <p:nvPr/>
        </p:nvSpPr>
        <p:spPr>
          <a:xfrm>
            <a:off x="2234730" y="2874817"/>
            <a:ext cx="282633" cy="2369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8D22C0-0641-081D-BA96-1FAEE1288391}"/>
              </a:ext>
            </a:extLst>
          </p:cNvPr>
          <p:cNvSpPr/>
          <p:nvPr/>
        </p:nvSpPr>
        <p:spPr>
          <a:xfrm>
            <a:off x="3193460" y="3147749"/>
            <a:ext cx="282633" cy="23691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280417-B3DB-A0FA-20E2-4B336639D2B3}"/>
              </a:ext>
            </a:extLst>
          </p:cNvPr>
          <p:cNvSpPr/>
          <p:nvPr/>
        </p:nvSpPr>
        <p:spPr>
          <a:xfrm>
            <a:off x="4447300" y="4031669"/>
            <a:ext cx="282633" cy="236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A75AE9-AD17-9AB8-CA53-82D5F9092F57}"/>
              </a:ext>
            </a:extLst>
          </p:cNvPr>
          <p:cNvSpPr/>
          <p:nvPr/>
        </p:nvSpPr>
        <p:spPr>
          <a:xfrm>
            <a:off x="5642948" y="4504108"/>
            <a:ext cx="282633" cy="23691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62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1206-4061-EEE6-BE89-4084E6A8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Calibration Data -1</a:t>
            </a:r>
            <a:r>
              <a:rPr lang="en-US" baseline="30000" dirty="0"/>
              <a:t>st</a:t>
            </a:r>
            <a:r>
              <a:rPr lang="en-US" dirty="0"/>
              <a:t> Application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D8E4F-0AE2-89FB-16F2-6AFA52CA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3" y="2301073"/>
            <a:ext cx="6043418" cy="3632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FA72DF-EB96-C948-E982-D2019195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090" y="2740279"/>
            <a:ext cx="5334462" cy="3334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78151F-55D6-8000-E8E7-1C2529639C0A}"/>
              </a:ext>
            </a:extLst>
          </p:cNvPr>
          <p:cNvSpPr txBox="1"/>
          <p:nvPr/>
        </p:nvSpPr>
        <p:spPr>
          <a:xfrm>
            <a:off x="1596042" y="1690688"/>
            <a:ext cx="4069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Raw ADC Data and Quad Curve Fit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603D0D-6C92-CD56-41CE-A5E7CE510DFF}"/>
              </a:ext>
            </a:extLst>
          </p:cNvPr>
          <p:cNvSpPr txBox="1"/>
          <p:nvPr/>
        </p:nvSpPr>
        <p:spPr>
          <a:xfrm>
            <a:off x="6217920" y="1969953"/>
            <a:ext cx="588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Norm 0 to 1  Quad Curve Fit (green) </a:t>
            </a:r>
            <a:r>
              <a:rPr lang="en-US" b="1" u="sng" dirty="0"/>
              <a:t>+ </a:t>
            </a:r>
            <a:r>
              <a:rPr lang="en-US" b="1" u="sng" dirty="0">
                <a:solidFill>
                  <a:schemeClr val="accent2"/>
                </a:solidFill>
              </a:rPr>
              <a:t>Theor Curve Fit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DB02EE-BC3A-C640-81DE-A0F5E4185D79}"/>
              </a:ext>
            </a:extLst>
          </p:cNvPr>
          <p:cNvSpPr/>
          <p:nvPr/>
        </p:nvSpPr>
        <p:spPr>
          <a:xfrm>
            <a:off x="5469775" y="5191298"/>
            <a:ext cx="382385" cy="415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C3AE3C-8A67-9A1F-AAFB-F76644EA3433}"/>
              </a:ext>
            </a:extLst>
          </p:cNvPr>
          <p:cNvSpPr/>
          <p:nvPr/>
        </p:nvSpPr>
        <p:spPr>
          <a:xfrm>
            <a:off x="838200" y="2928851"/>
            <a:ext cx="382385" cy="415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2DF25-CBC2-FD28-7958-8D01C5A1B742}"/>
              </a:ext>
            </a:extLst>
          </p:cNvPr>
          <p:cNvSpPr txBox="1"/>
          <p:nvPr/>
        </p:nvSpPr>
        <p:spPr>
          <a:xfrm>
            <a:off x="299258" y="6013647"/>
            <a:ext cx="9547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Used curve fit above to determine </a:t>
            </a:r>
            <a:r>
              <a:rPr lang="en-US" b="1" dirty="0" err="1"/>
              <a:t>adc</a:t>
            </a:r>
            <a:r>
              <a:rPr lang="en-US" b="1" dirty="0"/>
              <a:t> at 90 deg, and </a:t>
            </a:r>
            <a:r>
              <a:rPr lang="en-US" b="1" dirty="0" err="1"/>
              <a:t>adc</a:t>
            </a:r>
            <a:r>
              <a:rPr lang="en-US" b="1" dirty="0"/>
              <a:t> at 0 deg.  These 2 pts served as max and min for norm 0 to 1 analysis, so that any other collected data can be scaled accordingly between 0 and 1.</a:t>
            </a:r>
          </a:p>
        </p:txBody>
      </p:sp>
    </p:spTree>
    <p:extLst>
      <p:ext uri="{BB962C8B-B14F-4D97-AF65-F5344CB8AC3E}">
        <p14:creationId xmlns:p14="http://schemas.microsoft.com/office/powerpoint/2010/main" val="296335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C7325-4F41-EA29-1FC0-EB2D7780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BB2D9-E47A-92CD-CDDE-72A92157E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Strain Sensor Results – 1 Ball Bearing Trial (Blue = 1</a:t>
            </a:r>
            <a:r>
              <a:rPr lang="en-US" sz="2400" baseline="30000" dirty="0"/>
              <a:t>st</a:t>
            </a:r>
            <a:r>
              <a:rPr lang="en-US" sz="2400" dirty="0"/>
              <a:t> application)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1347D-44E4-8E73-3B58-BB20D995B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784" y="2038229"/>
            <a:ext cx="8790432" cy="2781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AF9668-E4FB-EAD4-8A31-BAD12B073454}"/>
              </a:ext>
            </a:extLst>
          </p:cNvPr>
          <p:cNvSpPr txBox="1"/>
          <p:nvPr/>
        </p:nvSpPr>
        <p:spPr>
          <a:xfrm>
            <a:off x="4969790" y="4862615"/>
            <a:ext cx="285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seconds</a:t>
            </a:r>
          </a:p>
        </p:txBody>
      </p:sp>
    </p:spTree>
    <p:extLst>
      <p:ext uri="{BB962C8B-B14F-4D97-AF65-F5344CB8AC3E}">
        <p14:creationId xmlns:p14="http://schemas.microsoft.com/office/powerpoint/2010/main" val="2800528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0F0F2-1DC6-917D-5ADC-1993CA44E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Strain Sensor Results – All 15 Ball Bearing Trials (Blue = 1</a:t>
            </a:r>
            <a:r>
              <a:rPr lang="en-US" sz="2400" baseline="30000" dirty="0"/>
              <a:t>st</a:t>
            </a:r>
            <a:r>
              <a:rPr lang="en-US" sz="2400" dirty="0"/>
              <a:t> application, Red = 2</a:t>
            </a:r>
            <a:r>
              <a:rPr lang="en-US" sz="2400" baseline="30000" dirty="0"/>
              <a:t>nd</a:t>
            </a:r>
            <a:r>
              <a:rPr lang="en-US" sz="24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736594-428D-446E-1497-A6792986C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60" y="1476845"/>
            <a:ext cx="7675456" cy="51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85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309C-A7F1-927F-54C5-B046D0DA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CE99C-F047-4570-CFD2-BF00B373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IMU Results – All 15 Ball Bearing Trials (Blue = 1</a:t>
            </a:r>
            <a:r>
              <a:rPr lang="en-US" sz="2400" baseline="30000" dirty="0"/>
              <a:t>st</a:t>
            </a:r>
            <a:r>
              <a:rPr lang="en-US" sz="2400" dirty="0"/>
              <a:t> application, Red = 2</a:t>
            </a:r>
            <a:r>
              <a:rPr lang="en-US" sz="2400" baseline="30000" dirty="0"/>
              <a:t>nd</a:t>
            </a:r>
            <a:r>
              <a:rPr lang="en-US" sz="2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E2DBD-DD7A-45C9-3EB0-0F175450F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429" y="1320328"/>
            <a:ext cx="7691206" cy="517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0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1BA72-39A5-79EC-23C2-F992963B32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9/15/2025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2DDBC-ED68-3E2A-7020-4428764D68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3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4614</TotalTime>
  <Words>504</Words>
  <Application>Microsoft Office PowerPoint</Application>
  <PresentationFormat>Widescreen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9/22/2025</vt:lpstr>
      <vt:lpstr>Have Completed</vt:lpstr>
      <vt:lpstr>Next Steps</vt:lpstr>
      <vt:lpstr>Block Calibration Data -1st Application Only</vt:lpstr>
      <vt:lpstr>Block Calibration Data -1st Application Only</vt:lpstr>
      <vt:lpstr>Strain Sensor Results – 1 Ball Bearing Trial (Blue = 1st application)</vt:lpstr>
      <vt:lpstr>Strain Sensor Results – All 15 Ball Bearing Trials (Blue = 1st application, Red = 2nd)</vt:lpstr>
      <vt:lpstr>IMU Results – All 15 Ball Bearing Trials (Blue = 1st application, Red = 2nd)</vt:lpstr>
      <vt:lpstr>9/15/2025</vt:lpstr>
      <vt:lpstr>PowerPoint Presentation</vt:lpstr>
      <vt:lpstr>IMU’s on Autobender</vt:lpstr>
      <vt:lpstr>IMU’s on Autobender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 Trial of Bending Finger AFAP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38</cp:revision>
  <dcterms:created xsi:type="dcterms:W3CDTF">2025-09-11T21:48:38Z</dcterms:created>
  <dcterms:modified xsi:type="dcterms:W3CDTF">2025-10-23T16:49:34Z</dcterms:modified>
</cp:coreProperties>
</file>